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notesMasterIdLst>
    <p:notesMasterId r:id="rId17"/>
  </p:notesMasterIdLst>
  <p:sldIdLst>
    <p:sldId id="256" r:id="rId16"/>
    <p:sldId id="257" r:id="rId18"/>
    <p:sldId id="258" r:id="rId19"/>
    <p:sldId id="259" r:id="rId20"/>
    <p:sldId id="263" r:id="rId21"/>
    <p:sldId id="260" r:id="rId22"/>
    <p:sldId id="264" r:id="rId23"/>
    <p:sldId id="267" r:id="rId24"/>
    <p:sldId id="291" r:id="rId25"/>
    <p:sldId id="292" r:id="rId26"/>
    <p:sldId id="293" r:id="rId27"/>
    <p:sldId id="294" r:id="rId28"/>
    <p:sldId id="295" r:id="rId29"/>
    <p:sldId id="296" r:id="rId30"/>
    <p:sldId id="266" r:id="rId31"/>
    <p:sldId id="280" r:id="rId32"/>
    <p:sldId id="276" r:id="rId33"/>
    <p:sldId id="277" r:id="rId34"/>
    <p:sldId id="283" r:id="rId35"/>
    <p:sldId id="281" r:id="rId36"/>
    <p:sldId id="282" r:id="rId37"/>
    <p:sldId id="285" r:id="rId38"/>
    <p:sldId id="271" r:id="rId39"/>
    <p:sldId id="273" r:id="rId40"/>
    <p:sldId id="275" r:id="rId4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0C6E"/>
    <a:srgbClr val="A12FA1"/>
    <a:srgbClr val="CC66FF"/>
    <a:srgbClr val="CC0099"/>
    <a:srgbClr val="CC00CC"/>
    <a:srgbClr val="FF66FF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2" d="100"/>
          <a:sy n="122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25.xml"/><Relationship Id="rId40" Type="http://schemas.openxmlformats.org/officeDocument/2006/relationships/slide" Target="slides/slide24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3.xml"/><Relationship Id="rId38" Type="http://schemas.openxmlformats.org/officeDocument/2006/relationships/slide" Target="slides/slide22.xml"/><Relationship Id="rId37" Type="http://schemas.openxmlformats.org/officeDocument/2006/relationships/slide" Target="slides/slide21.xml"/><Relationship Id="rId36" Type="http://schemas.openxmlformats.org/officeDocument/2006/relationships/slide" Target="slides/slide20.xml"/><Relationship Id="rId35" Type="http://schemas.openxmlformats.org/officeDocument/2006/relationships/slide" Target="slides/slide19.xml"/><Relationship Id="rId34" Type="http://schemas.openxmlformats.org/officeDocument/2006/relationships/slide" Target="slides/slide18.xml"/><Relationship Id="rId33" Type="http://schemas.openxmlformats.org/officeDocument/2006/relationships/slide" Target="slides/slide17.xml"/><Relationship Id="rId32" Type="http://schemas.openxmlformats.org/officeDocument/2006/relationships/slide" Target="slides/slide16.xml"/><Relationship Id="rId31" Type="http://schemas.openxmlformats.org/officeDocument/2006/relationships/slide" Target="slides/slide15.xml"/><Relationship Id="rId30" Type="http://schemas.openxmlformats.org/officeDocument/2006/relationships/slide" Target="slides/slide1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3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26" Type="http://schemas.openxmlformats.org/officeDocument/2006/relationships/slide" Target="slides/slide10.xml"/><Relationship Id="rId25" Type="http://schemas.openxmlformats.org/officeDocument/2006/relationships/slide" Target="slides/slide9.xml"/><Relationship Id="rId24" Type="http://schemas.openxmlformats.org/officeDocument/2006/relationships/slide" Target="slides/slide8.xml"/><Relationship Id="rId23" Type="http://schemas.openxmlformats.org/officeDocument/2006/relationships/slide" Target="slides/slide7.xml"/><Relationship Id="rId22" Type="http://schemas.openxmlformats.org/officeDocument/2006/relationships/slide" Target="slides/slide6.xml"/><Relationship Id="rId21" Type="http://schemas.openxmlformats.org/officeDocument/2006/relationships/slide" Target="slides/slide5.xml"/><Relationship Id="rId20" Type="http://schemas.openxmlformats.org/officeDocument/2006/relationships/slide" Target="slides/slide4.xml"/><Relationship Id="rId2" Type="http://schemas.openxmlformats.org/officeDocument/2006/relationships/theme" Target="theme/theme1.xml"/><Relationship Id="rId19" Type="http://schemas.openxmlformats.org/officeDocument/2006/relationships/slide" Target="slides/slide3.xml"/><Relationship Id="rId18" Type="http://schemas.openxmlformats.org/officeDocument/2006/relationships/slide" Target="slides/slide2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AA7C5-D380-4ADB-A74F-320B41DEB0C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4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image" Target="../media/image10.png"/><Relationship Id="rId7" Type="http://schemas.openxmlformats.org/officeDocument/2006/relationships/tags" Target="../tags/tag2.xml"/><Relationship Id="rId6" Type="http://schemas.openxmlformats.org/officeDocument/2006/relationships/tags" Target="../tags/tag1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3" Type="http://schemas.openxmlformats.org/officeDocument/2006/relationships/notesSlide" Target="../notesSlides/notesSlide2.xml"/><Relationship Id="rId22" Type="http://schemas.openxmlformats.org/officeDocument/2006/relationships/slideLayout" Target="../slideLayouts/slideLayout1.xml"/><Relationship Id="rId21" Type="http://schemas.openxmlformats.org/officeDocument/2006/relationships/image" Target="../media/image7.png"/><Relationship Id="rId20" Type="http://schemas.openxmlformats.org/officeDocument/2006/relationships/tags" Target="../tags/tag13.xml"/><Relationship Id="rId2" Type="http://schemas.openxmlformats.org/officeDocument/2006/relationships/image" Target="../media/image2.png"/><Relationship Id="rId19" Type="http://schemas.openxmlformats.org/officeDocument/2006/relationships/tags" Target="../tags/tag12.xml"/><Relationship Id="rId18" Type="http://schemas.openxmlformats.org/officeDocument/2006/relationships/tags" Target="../tags/tag11.xml"/><Relationship Id="rId17" Type="http://schemas.openxmlformats.org/officeDocument/2006/relationships/tags" Target="../tags/tag10.xml"/><Relationship Id="rId16" Type="http://schemas.openxmlformats.org/officeDocument/2006/relationships/tags" Target="../tags/tag9.xml"/><Relationship Id="rId15" Type="http://schemas.openxmlformats.org/officeDocument/2006/relationships/tags" Target="../tags/tag8.xml"/><Relationship Id="rId14" Type="http://schemas.openxmlformats.org/officeDocument/2006/relationships/tags" Target="../tags/tag7.xml"/><Relationship Id="rId13" Type="http://schemas.openxmlformats.org/officeDocument/2006/relationships/tags" Target="../tags/tag6.xml"/><Relationship Id="rId12" Type="http://schemas.openxmlformats.org/officeDocument/2006/relationships/tags" Target="../tags/tag5.xml"/><Relationship Id="rId11" Type="http://schemas.openxmlformats.org/officeDocument/2006/relationships/tags" Target="../tags/tag4.xml"/><Relationship Id="rId10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47.png"/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52.png"/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1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54.png"/><Relationship Id="rId3" Type="http://schemas.openxmlformats.org/officeDocument/2006/relationships/image" Target="../media/image3.png"/><Relationship Id="rId2" Type="http://schemas.openxmlformats.org/officeDocument/2006/relationships/image" Target="../media/image53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5.png"/><Relationship Id="rId7" Type="http://schemas.openxmlformats.org/officeDocument/2006/relationships/image" Target="../media/image7.png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5.png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tags" Target="../tags/tag2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92382" y="0"/>
            <a:ext cx="9336381" cy="5143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92383" y="0"/>
            <a:ext cx="9336380" cy="5143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5081282" y="1656929"/>
            <a:ext cx="1827322" cy="18273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670655" y="1253894"/>
            <a:ext cx="2619501" cy="263339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00723" y="2916196"/>
            <a:ext cx="2435512" cy="627052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汇报人：苏长昊</a:t>
            </a:r>
            <a:r>
              <a:rPr lang="en-US" altLang="zh-CN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 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陈鹏</a:t>
            </a:r>
            <a:r>
              <a:rPr lang="en-US" altLang="zh-CN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 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张铮</a:t>
            </a:r>
            <a:endParaRPr lang="en-US" altLang="zh-CN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专业：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信息安全</a:t>
            </a:r>
            <a:endParaRPr lang="zh-CN" altLang="en-US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36024" y="2201650"/>
            <a:ext cx="6000297" cy="7143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en-US" altLang="zh-CN" sz="4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  <a:sym typeface="方正公文小标宋" panose="02000500000000000000" charset="-122"/>
              </a:rPr>
              <a:t>互联网数据库</a:t>
            </a:r>
            <a:endParaRPr lang="en-US" altLang="zh-CN" sz="40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  <a:sym typeface="方正公文小标宋" panose="02000500000000000000" charset="-122"/>
            </a:endParaRPr>
          </a:p>
          <a:p>
            <a:pPr algn="ctr">
              <a:lnSpc>
                <a:spcPct val="135000"/>
              </a:lnSpc>
            </a:pPr>
            <a:r>
              <a:rPr lang="en-US" altLang="zh-CN" sz="4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  <a:sym typeface="方正公文小标宋" panose="02000500000000000000" charset="-122"/>
              </a:rPr>
              <a:t>工程作业</a:t>
            </a:r>
            <a:r>
              <a:rPr lang="zh-CN" altLang="en-US" sz="4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  <a:sym typeface="方正公文小标宋" panose="02000500000000000000" charset="-122"/>
              </a:rPr>
              <a:t>汇报</a:t>
            </a:r>
            <a:endParaRPr lang="zh-CN" altLang="en-US" sz="40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  <a:sym typeface="方正公文小标宋" panose="0200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23431" y="1191810"/>
            <a:ext cx="1611515" cy="6525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-202</a:t>
            </a:r>
            <a:r>
              <a:rPr lang="en-US"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4</a:t>
            </a: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4255617" y="842212"/>
            <a:ext cx="3449573" cy="3456758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10" y="1674570"/>
            <a:ext cx="3155324" cy="12416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52438" y="465094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数据库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设计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52755" y="419735"/>
            <a:ext cx="7630795" cy="39389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7. </a:t>
            </a:r>
            <a:r>
              <a:rPr lang="zh-CN" altLang="en-US" sz="1400"/>
              <a:t>文章评论表（</a:t>
            </a:r>
            <a:r>
              <a:rPr lang="en-US" altLang="zh-CN" sz="1400"/>
              <a:t>article_comments</a:t>
            </a:r>
            <a:r>
              <a:rPr lang="zh-CN" altLang="en-US" sz="1400"/>
              <a:t>）</a:t>
            </a:r>
            <a:r>
              <a:rPr lang="en-US" altLang="zh-CN" sz="1400"/>
              <a:t>id: </a:t>
            </a:r>
            <a:r>
              <a:rPr lang="zh-CN" altLang="en-US" sz="1400"/>
              <a:t>主键，评论</a:t>
            </a:r>
            <a:r>
              <a:rPr lang="en-US" altLang="zh-CN" sz="1400"/>
              <a:t> ID      content: </a:t>
            </a:r>
            <a:r>
              <a:rPr lang="zh-CN" altLang="en-US" sz="1400"/>
              <a:t>评论内容</a:t>
            </a:r>
            <a:endParaRPr lang="zh-CN" altLang="en-US" sz="1400"/>
          </a:p>
          <a:p>
            <a:pPr marL="2286000" lvl="5" indent="457200"/>
            <a:r>
              <a:rPr lang="en-US" altLang="zh-CN" sz="1400"/>
              <a:t>created_at: </a:t>
            </a:r>
            <a:r>
              <a:rPr lang="zh-CN" altLang="en-US" sz="1400"/>
              <a:t>评论时间</a:t>
            </a:r>
            <a:r>
              <a:rPr lang="en-US" altLang="zh-CN" sz="1400"/>
              <a:t>     article_id: </a:t>
            </a:r>
            <a:r>
              <a:rPr lang="zh-CN" altLang="en-US" sz="1400"/>
              <a:t>外键，关联到</a:t>
            </a:r>
            <a:r>
              <a:rPr lang="en-US" altLang="zh-CN" sz="1400"/>
              <a:t> articles </a:t>
            </a:r>
            <a:r>
              <a:rPr lang="zh-CN" altLang="en-US" sz="1400"/>
              <a:t>表</a:t>
            </a:r>
            <a:endParaRPr lang="en-US" altLang="zh-CN" sz="1400"/>
          </a:p>
          <a:p>
            <a:pPr marL="1371600" lvl="3" indent="457200"/>
            <a:r>
              <a:rPr lang="en-US" altLang="zh-CN" sz="1400"/>
              <a:t> 	user_id: </a:t>
            </a:r>
            <a:r>
              <a:rPr lang="zh-CN" altLang="en-US" sz="1400"/>
              <a:t>外键，关联到</a:t>
            </a:r>
            <a:r>
              <a:rPr lang="en-US" altLang="zh-CN" sz="1400"/>
              <a:t> users </a:t>
            </a:r>
            <a:r>
              <a:rPr lang="zh-CN" altLang="en-US" sz="1400"/>
              <a:t>表</a:t>
            </a:r>
            <a:endParaRPr lang="zh-CN" altLang="en-US" sz="1400"/>
          </a:p>
          <a:p>
            <a:r>
              <a:rPr lang="en-US" altLang="zh-CN" sz="1400"/>
              <a:t>8. </a:t>
            </a:r>
            <a:r>
              <a:rPr lang="zh-CN" altLang="en-US" sz="1400"/>
              <a:t>文章点赞表（</a:t>
            </a:r>
            <a:r>
              <a:rPr lang="en-US" altLang="zh-CN" sz="1400"/>
              <a:t>article_likes</a:t>
            </a:r>
            <a:r>
              <a:rPr lang="zh-CN" altLang="en-US" sz="1400"/>
              <a:t>）</a:t>
            </a:r>
            <a:r>
              <a:rPr lang="en-US" altLang="zh-CN" sz="1400"/>
              <a:t>article_id: </a:t>
            </a:r>
            <a:r>
              <a:rPr lang="zh-CN" altLang="en-US" sz="1400"/>
              <a:t>外键，关联到</a:t>
            </a:r>
            <a:r>
              <a:rPr lang="en-US" altLang="zh-CN" sz="1400"/>
              <a:t> articles </a:t>
            </a:r>
            <a:r>
              <a:rPr lang="zh-CN" altLang="en-US" sz="1400"/>
              <a:t>表</a:t>
            </a:r>
            <a:endParaRPr lang="zh-CN" altLang="en-US" sz="1400"/>
          </a:p>
          <a:p>
            <a:pPr marL="1828800" lvl="4" indent="457200"/>
            <a:r>
              <a:rPr lang="en-US" altLang="zh-CN" sz="1400"/>
              <a:t>user_id: </a:t>
            </a:r>
            <a:r>
              <a:rPr lang="zh-CN" altLang="en-US" sz="1400"/>
              <a:t>外键，关联到</a:t>
            </a:r>
            <a:r>
              <a:rPr lang="en-US" altLang="zh-CN" sz="1400"/>
              <a:t> users </a:t>
            </a:r>
            <a:r>
              <a:rPr lang="zh-CN" altLang="en-US" sz="1400"/>
              <a:t>表</a:t>
            </a:r>
            <a:endParaRPr lang="zh-CN" altLang="en-US" sz="1400"/>
          </a:p>
          <a:p>
            <a:pPr marL="1828800" lvl="4" indent="457200"/>
            <a:r>
              <a:rPr lang="en-US" altLang="zh-CN" sz="1400"/>
              <a:t>created_at: </a:t>
            </a:r>
            <a:r>
              <a:rPr lang="zh-CN" altLang="en-US" sz="1400"/>
              <a:t>点赞时间</a:t>
            </a:r>
            <a:endParaRPr lang="zh-CN" altLang="en-US" sz="1400"/>
          </a:p>
          <a:p>
            <a:r>
              <a:rPr lang="en-US" altLang="zh-CN" sz="1400"/>
              <a:t>9. </a:t>
            </a:r>
            <a:r>
              <a:rPr lang="zh-CN" altLang="en-US" sz="1400"/>
              <a:t>视频点赞表（</a:t>
            </a:r>
            <a:r>
              <a:rPr lang="en-US" altLang="zh-CN" sz="1400"/>
              <a:t>video_likes</a:t>
            </a:r>
            <a:r>
              <a:rPr lang="zh-CN" altLang="en-US" sz="1400"/>
              <a:t>）</a:t>
            </a:r>
            <a:r>
              <a:rPr lang="en-US" altLang="zh-CN" sz="1400"/>
              <a:t>  video_id: </a:t>
            </a:r>
            <a:r>
              <a:rPr lang="zh-CN" altLang="en-US" sz="1400"/>
              <a:t>外键，关联到</a:t>
            </a:r>
            <a:r>
              <a:rPr lang="en-US" altLang="zh-CN" sz="1400"/>
              <a:t> videos </a:t>
            </a:r>
            <a:r>
              <a:rPr lang="zh-CN" altLang="en-US" sz="1400"/>
              <a:t>表</a:t>
            </a:r>
            <a:endParaRPr lang="zh-CN" altLang="en-US" sz="1400"/>
          </a:p>
          <a:p>
            <a:pPr marL="1828800" lvl="4" indent="457200"/>
            <a:r>
              <a:rPr lang="en-US" altLang="zh-CN" sz="1400"/>
              <a:t>user_id: </a:t>
            </a:r>
            <a:r>
              <a:rPr lang="zh-CN" altLang="en-US" sz="1400"/>
              <a:t>外键，关联到</a:t>
            </a:r>
            <a:r>
              <a:rPr lang="en-US" altLang="zh-CN" sz="1400"/>
              <a:t> users </a:t>
            </a:r>
            <a:r>
              <a:rPr lang="zh-CN" altLang="en-US" sz="1400"/>
              <a:t>表</a:t>
            </a:r>
            <a:endParaRPr lang="zh-CN" altLang="en-US" sz="1400"/>
          </a:p>
          <a:p>
            <a:pPr marL="1828800" lvl="4" indent="457200"/>
            <a:r>
              <a:rPr lang="en-US" altLang="zh-CN" sz="1400"/>
              <a:t>created_at: </a:t>
            </a:r>
            <a:r>
              <a:rPr lang="zh-CN" altLang="en-US" sz="1400"/>
              <a:t>点赞时间</a:t>
            </a:r>
            <a:endParaRPr lang="zh-CN" altLang="en-US" sz="1400"/>
          </a:p>
          <a:p>
            <a:r>
              <a:rPr lang="en-US" altLang="zh-CN" sz="1400"/>
              <a:t>10. </a:t>
            </a:r>
            <a:r>
              <a:rPr lang="zh-CN" altLang="en-US" sz="1400"/>
              <a:t>文章和图片关联表（</a:t>
            </a:r>
            <a:r>
              <a:rPr lang="en-US" altLang="zh-CN" sz="1400"/>
              <a:t>article_images</a:t>
            </a:r>
            <a:r>
              <a:rPr lang="zh-CN" altLang="en-US" sz="1400"/>
              <a:t>）</a:t>
            </a:r>
            <a:r>
              <a:rPr lang="en-US" altLang="zh-CN" sz="1400"/>
              <a:t>id: </a:t>
            </a:r>
            <a:r>
              <a:rPr lang="zh-CN" altLang="en-US" sz="1400"/>
              <a:t>主键</a:t>
            </a:r>
            <a:endParaRPr lang="en-US" altLang="zh-CN" sz="1400"/>
          </a:p>
          <a:p>
            <a:r>
              <a:rPr lang="en-US" altLang="zh-CN" sz="1400"/>
              <a:t>                                                                             article_id: </a:t>
            </a:r>
            <a:r>
              <a:rPr lang="zh-CN" altLang="en-US" sz="1400"/>
              <a:t>外键，关联到</a:t>
            </a:r>
            <a:r>
              <a:rPr lang="en-US" altLang="zh-CN" sz="1400"/>
              <a:t> articles </a:t>
            </a:r>
            <a:r>
              <a:rPr lang="zh-CN" altLang="en-US" sz="1400"/>
              <a:t>表</a:t>
            </a:r>
            <a:endParaRPr lang="zh-CN" altLang="en-US" sz="1400"/>
          </a:p>
          <a:p>
            <a:r>
              <a:rPr lang="en-US" altLang="zh-CN" sz="1400"/>
              <a:t>                                                                             image_id: </a:t>
            </a:r>
            <a:r>
              <a:rPr lang="zh-CN" altLang="en-US" sz="1400"/>
              <a:t>外键，关联到</a:t>
            </a:r>
            <a:r>
              <a:rPr lang="en-US" altLang="zh-CN" sz="1400"/>
              <a:t> images </a:t>
            </a:r>
            <a:r>
              <a:rPr lang="zh-CN" altLang="en-US" sz="1400"/>
              <a:t>表</a:t>
            </a:r>
            <a:endParaRPr lang="en-US" altLang="zh-CN" sz="1400"/>
          </a:p>
          <a:p>
            <a:r>
              <a:rPr lang="en-US" altLang="zh-CN" sz="1400"/>
              <a:t>11. </a:t>
            </a:r>
            <a:r>
              <a:rPr lang="zh-CN" altLang="en-US" sz="1400"/>
              <a:t>文章和视频关联表（</a:t>
            </a:r>
            <a:r>
              <a:rPr lang="en-US" altLang="zh-CN" sz="1400"/>
              <a:t>article_videos</a:t>
            </a:r>
            <a:r>
              <a:rPr lang="zh-CN" altLang="en-US" sz="1400"/>
              <a:t>）</a:t>
            </a:r>
            <a:r>
              <a:rPr lang="en-US" altLang="zh-CN" sz="1400"/>
              <a:t>id: </a:t>
            </a:r>
            <a:r>
              <a:rPr lang="zh-CN" altLang="en-US" sz="1400"/>
              <a:t>主键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                                                                           article_id: </a:t>
            </a:r>
            <a:r>
              <a:rPr lang="zh-CN" altLang="en-US" sz="1400"/>
              <a:t>外键，关联到</a:t>
            </a:r>
            <a:r>
              <a:rPr lang="en-US" altLang="zh-CN" sz="1400"/>
              <a:t> articles </a:t>
            </a:r>
            <a:r>
              <a:rPr lang="zh-CN" altLang="en-US" sz="1400"/>
              <a:t>表</a:t>
            </a:r>
            <a:endParaRPr lang="zh-CN" altLang="en-US" sz="1400"/>
          </a:p>
          <a:p>
            <a:r>
              <a:rPr lang="en-US" altLang="zh-CN" sz="1400"/>
              <a:t>                                                                            video_id: </a:t>
            </a:r>
            <a:r>
              <a:rPr lang="zh-CN" altLang="en-US" sz="1400"/>
              <a:t>外键，关联到</a:t>
            </a:r>
            <a:r>
              <a:rPr lang="en-US" altLang="zh-CN" sz="1400"/>
              <a:t> videos </a:t>
            </a:r>
            <a:r>
              <a:rPr lang="zh-CN" altLang="en-US" sz="1400"/>
              <a:t>表</a:t>
            </a:r>
            <a:endParaRPr lang="zh-CN" altLang="en-US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94983" y="4384880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访问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流程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55" y="1014095"/>
            <a:ext cx="3618865" cy="2750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955" y="1014095"/>
            <a:ext cx="4417060" cy="2750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0213" y="4442030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部分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代码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17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30" y="184150"/>
            <a:ext cx="3256915" cy="305498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328930" y="3462020"/>
            <a:ext cx="39287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rules</a:t>
            </a:r>
            <a:r>
              <a:rPr lang="zh-CN" altLang="en-US" sz="1600"/>
              <a:t>定义了属性与规则，</a:t>
            </a:r>
            <a:r>
              <a:rPr lang="en-US" altLang="zh-CN" sz="1600"/>
              <a:t>attributeLabels</a:t>
            </a:r>
            <a:r>
              <a:rPr lang="zh-CN" altLang="en-US" sz="1600"/>
              <a:t>定义了每个属性的标签，通常用于表单渲染和显示字段名称</a:t>
            </a:r>
            <a:endParaRPr lang="zh-CN" altLang="en-US" sz="1600"/>
          </a:p>
        </p:txBody>
      </p:sp>
      <p:pic>
        <p:nvPicPr>
          <p:cNvPr id="15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7290" y="1455103"/>
            <a:ext cx="5271770" cy="17837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4616450" y="3462020"/>
            <a:ext cx="3893185" cy="11017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/>
              <a:t>actionIndex</a:t>
            </a:r>
            <a:r>
              <a:rPr lang="zh-CN" altLang="en-US" sz="1600"/>
              <a:t>方法：处理文章列表的展示，调用</a:t>
            </a:r>
            <a:r>
              <a:rPr lang="en-US" altLang="zh-CN" sz="1600"/>
              <a:t> ArticlesSearch </a:t>
            </a:r>
            <a:r>
              <a:rPr lang="zh-CN" altLang="en-US" sz="1600"/>
              <a:t>进行搜索并获取数据提供器</a:t>
            </a:r>
            <a:r>
              <a:rPr lang="en-US" altLang="zh-CN" sz="1600"/>
              <a:t> ($dataProvider)</a:t>
            </a:r>
            <a:r>
              <a:rPr lang="zh-CN" altLang="en-US" sz="1600"/>
              <a:t>，最终渲染到视图</a:t>
            </a:r>
            <a:r>
              <a:rPr lang="en-US" altLang="zh-CN" sz="1600"/>
              <a:t> index </a:t>
            </a:r>
            <a:r>
              <a:rPr lang="zh-CN" altLang="en-US" sz="1600"/>
              <a:t>中</a:t>
            </a:r>
            <a:endParaRPr lang="zh-CN" altLang="en-US"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72428" y="472714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部分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代码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8930" y="3462020"/>
            <a:ext cx="831723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actionView</a:t>
            </a:r>
            <a:r>
              <a:rPr lang="zh-CN" altLang="en-US" sz="1600"/>
              <a:t>方法显示单篇文章的详细信息，包括：获取文章模型及其相关数据（如图片和视频）。获取文章的所有评论，并按创建时间倒序排列。计算该文章的点赞数。处理新的评论提交：若用户提交新评论，</a:t>
            </a:r>
            <a:r>
              <a:rPr lang="en-US" altLang="zh-CN" sz="1600"/>
              <a:t>ArticleComments </a:t>
            </a:r>
            <a:r>
              <a:rPr lang="zh-CN" altLang="en-US" sz="1600"/>
              <a:t>模型会保存评论数据（包含文章</a:t>
            </a:r>
            <a:r>
              <a:rPr lang="en-US" altLang="zh-CN" sz="1600"/>
              <a:t> ID</a:t>
            </a:r>
            <a:r>
              <a:rPr lang="zh-CN" altLang="en-US" sz="1600"/>
              <a:t>、用户</a:t>
            </a:r>
            <a:r>
              <a:rPr lang="en-US" altLang="zh-CN" sz="1600"/>
              <a:t> ID</a:t>
            </a:r>
            <a:r>
              <a:rPr lang="zh-CN" altLang="en-US" sz="1600"/>
              <a:t>、评论时间等）。最后，渲染</a:t>
            </a:r>
            <a:r>
              <a:rPr lang="en-US" altLang="zh-CN" sz="1600"/>
              <a:t> view </a:t>
            </a:r>
            <a:r>
              <a:rPr lang="zh-CN" altLang="en-US" sz="1600"/>
              <a:t>视图，并将文章、评论、点赞数量等数据传递给视图。</a:t>
            </a:r>
            <a:endParaRPr lang="zh-CN" altLang="en-US" sz="1600"/>
          </a:p>
        </p:txBody>
      </p:sp>
      <p:pic>
        <p:nvPicPr>
          <p:cNvPr id="13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980" y="121920"/>
            <a:ext cx="4953635" cy="3255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985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9578" y="4563950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部分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代码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8930" y="3462020"/>
            <a:ext cx="41217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显示与文章相关的图片，如果有的话。每张图片以</a:t>
            </a:r>
            <a:r>
              <a:rPr lang="en-US" altLang="zh-CN" sz="1600"/>
              <a:t> img-thumbnail </a:t>
            </a:r>
            <a:r>
              <a:rPr lang="zh-CN" altLang="en-US" sz="1600"/>
              <a:t>类样式呈现。使用</a:t>
            </a:r>
            <a:r>
              <a:rPr lang="en-US" altLang="zh-CN" sz="1600"/>
              <a:t> foreach </a:t>
            </a:r>
            <a:r>
              <a:rPr lang="zh-CN" altLang="en-US" sz="1600"/>
              <a:t>循环遍历</a:t>
            </a:r>
            <a:r>
              <a:rPr lang="en-US" altLang="zh-CN" sz="1600"/>
              <a:t> $images </a:t>
            </a:r>
            <a:r>
              <a:rPr lang="zh-CN" altLang="en-US" sz="1600"/>
              <a:t>数组中的图片。如果没有相关图片，则显示</a:t>
            </a:r>
            <a:r>
              <a:rPr lang="en-US" altLang="zh-CN" sz="1600"/>
              <a:t> "</a:t>
            </a:r>
            <a:r>
              <a:rPr lang="zh-CN" altLang="en-US" sz="1600"/>
              <a:t>暂无相关图片</a:t>
            </a:r>
            <a:r>
              <a:rPr lang="en-US" altLang="zh-CN" sz="1600"/>
              <a:t>"</a:t>
            </a:r>
            <a:r>
              <a:rPr lang="zh-CN" altLang="en-US" sz="1600"/>
              <a:t>。</a:t>
            </a:r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4616450" y="3462020"/>
            <a:ext cx="3893185" cy="11017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展示与文章相关的视频内容。每个视频使用</a:t>
            </a:r>
            <a:r>
              <a:rPr lang="en-US" altLang="zh-CN" sz="1600"/>
              <a:t> embed-responsive </a:t>
            </a:r>
            <a:r>
              <a:rPr lang="zh-CN" altLang="en-US" sz="1600"/>
              <a:t>类嵌入显示。如果没有相关视频，则显示</a:t>
            </a:r>
            <a:r>
              <a:rPr lang="en-US" altLang="zh-CN" sz="1600"/>
              <a:t> "</a:t>
            </a:r>
            <a:r>
              <a:rPr lang="zh-CN" altLang="en-US" sz="1600"/>
              <a:t>暂无相关视频</a:t>
            </a:r>
            <a:r>
              <a:rPr lang="en-US" altLang="zh-CN" sz="1600"/>
              <a:t>"</a:t>
            </a:r>
            <a:r>
              <a:rPr lang="zh-CN" altLang="en-US" sz="1600"/>
              <a:t>。</a:t>
            </a:r>
            <a:endParaRPr lang="zh-CN" altLang="en-US" sz="1600"/>
          </a:p>
        </p:txBody>
      </p:sp>
      <p:pic>
        <p:nvPicPr>
          <p:cNvPr id="21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" y="1394460"/>
            <a:ext cx="4514215" cy="1880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585" y="672465"/>
            <a:ext cx="4045585" cy="2645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44488" y="275483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网站首页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50" y="443230"/>
            <a:ext cx="3498215" cy="20193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465" y="793750"/>
            <a:ext cx="3761105" cy="166878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35610" y="3331845"/>
            <a:ext cx="76307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展示了网站最新的文章、视频以及图片，用户可以从网站首页浏览到最新的咨询，展示了管理员信息，用户可以与网站管理员</a:t>
            </a:r>
            <a:r>
              <a:rPr lang="zh-CN" altLang="en-US"/>
              <a:t>联系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43853" y="434233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注册与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登录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4" name="图片 3" descr="屏幕截图 2024-12-19 2115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" y="1084580"/>
            <a:ext cx="3580130" cy="2651125"/>
          </a:xfrm>
          <a:prstGeom prst="rect">
            <a:avLst/>
          </a:prstGeom>
        </p:spPr>
      </p:pic>
      <p:pic>
        <p:nvPicPr>
          <p:cNvPr id="5" name="图片 4" descr="屏幕截图 2024-12-19 2117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500" y="1005840"/>
            <a:ext cx="3474085" cy="232219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343843" y="387497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文章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展示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10" y="329565"/>
            <a:ext cx="3799205" cy="16859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205" y="616585"/>
            <a:ext cx="3601085" cy="29038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610" y="2175510"/>
            <a:ext cx="3188335" cy="28835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3853" y="3983560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视频展示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7" name="图片 6" descr="屏幕截图 2024-12-19 2110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" y="366395"/>
            <a:ext cx="4941570" cy="29660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995" y="1006475"/>
            <a:ext cx="4175760" cy="22059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26493" y="412516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后台管理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 descr="屏幕截图 2024-12-19 2125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810" y="676910"/>
            <a:ext cx="2486025" cy="3114675"/>
          </a:xfrm>
          <a:prstGeom prst="rect">
            <a:avLst/>
          </a:prstGeom>
        </p:spPr>
      </p:pic>
      <p:pic>
        <p:nvPicPr>
          <p:cNvPr id="4" name="图片 3" descr="屏幕截图 2024-12-19 2126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" y="313690"/>
            <a:ext cx="5107940" cy="2014855"/>
          </a:xfrm>
          <a:prstGeom prst="rect">
            <a:avLst/>
          </a:prstGeom>
        </p:spPr>
      </p:pic>
      <p:pic>
        <p:nvPicPr>
          <p:cNvPr id="5" name="图片 4" descr="屏幕截图 2024-12-19 2126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" y="2571750"/>
            <a:ext cx="5149215" cy="20104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1008881" y="1481658"/>
            <a:ext cx="2194224" cy="21923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1275422" y="1721861"/>
            <a:ext cx="1705943" cy="17119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593087" y="2529510"/>
            <a:ext cx="912533" cy="54976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sz="2565" kern="2500" spc="5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目录</a:t>
            </a:r>
            <a:endParaRPr sz="2565" kern="2500" spc="5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21087" y="2290459"/>
            <a:ext cx="1414611" cy="23905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675" b="1" kern="1000" spc="20" dirty="0"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Maven Pro Bold" panose="02010800040101010101" pitchFamily="1" charset="-122"/>
                <a:cs typeface="Times New Roman" panose="02020603050405020304" pitchFamily="18" charset="0"/>
              </a:rPr>
              <a:t>CONTENTS</a:t>
            </a:r>
            <a:endParaRPr sz="1675" b="1" kern="1000" spc="20" dirty="0">
              <a:solidFill>
                <a:srgbClr val="FFFFFF">
                  <a:alpha val="100000"/>
                </a:srgbClr>
              </a:solidFill>
              <a:latin typeface="Times New Roman" panose="02020603050405020304" pitchFamily="18" charset="0"/>
              <a:ea typeface="Maven Pro Bold" panose="02010800040101010101" pitchFamily="1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5180689" y="893576"/>
            <a:ext cx="1057331" cy="28284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背景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737294" y="764839"/>
            <a:ext cx="8233" cy="35966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534789" y="873808"/>
            <a:ext cx="413244" cy="413244"/>
          </a:xfrm>
          <a:prstGeom prst="rect">
            <a:avLst/>
          </a:prstGeom>
        </p:spPr>
      </p:pic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4538905" y="968556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01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180965" y="1853565"/>
            <a:ext cx="1458595" cy="28257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项目分工与</a:t>
            </a: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管理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534789" y="1770093"/>
            <a:ext cx="413244" cy="413244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4538905" y="1872848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02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5180689" y="2876818"/>
            <a:ext cx="1057331" cy="28284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项目展示</a:t>
            </a:r>
            <a:endParaRPr lang="zh-CN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534789" y="2773865"/>
            <a:ext cx="413244" cy="413244"/>
          </a:xfrm>
          <a:prstGeom prst="rect">
            <a:avLst/>
          </a:prstGeom>
        </p:spPr>
      </p:pic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4534789" y="2876620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03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5180690" y="3786404"/>
            <a:ext cx="1057330" cy="28284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总结</a:t>
            </a:r>
            <a:endParaRPr lang="zh-CN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534789" y="3706946"/>
            <a:ext cx="413244" cy="413244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20"/>
            </p:custDataLst>
          </p:nvPr>
        </p:nvSpPr>
        <p:spPr>
          <a:xfrm>
            <a:off x="4530564" y="3824539"/>
            <a:ext cx="429925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04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882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378768" y="3688920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后台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文章管理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75" y="360680"/>
            <a:ext cx="5091430" cy="18643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565" y="703580"/>
            <a:ext cx="1982470" cy="22091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5" y="2571750"/>
            <a:ext cx="4011930" cy="19843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26493" y="449854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文章评论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点赞管理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6" name="图片 5" descr="屏幕截图 2024-12-19 2123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" y="198755"/>
            <a:ext cx="6724015" cy="1855470"/>
          </a:xfrm>
          <a:prstGeom prst="rect">
            <a:avLst/>
          </a:prstGeom>
        </p:spPr>
      </p:pic>
      <p:pic>
        <p:nvPicPr>
          <p:cNvPr id="7" name="图片 6" descr="屏幕截图 2024-12-19 2123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" y="2392680"/>
            <a:ext cx="6508750" cy="21056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26493" y="449854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网站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用户管理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2209165"/>
            <a:ext cx="2581275" cy="2513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133350"/>
            <a:ext cx="5953125" cy="20002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585" y="2371090"/>
            <a:ext cx="1817370" cy="2275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18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28183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325830" y="154728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239491" y="2409420"/>
            <a:ext cx="2302357" cy="665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总结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PART04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63188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270" kern="1000" spc="2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READ MORE&gt;&gt;</a:t>
            </a:r>
            <a:endParaRPr sz="1270" kern="1000" spc="2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55235" y="3101331"/>
            <a:ext cx="3535413" cy="25171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C</a:t>
            </a:r>
            <a:r>
              <a:rPr lang="en-US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onclusion</a:t>
            </a:r>
            <a:endParaRPr lang="en-US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700000">
            <a:off x="270802" y="278043"/>
            <a:ext cx="487143" cy="4867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15317" y="322352"/>
            <a:ext cx="398112" cy="39811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8789" y="443093"/>
            <a:ext cx="1373650" cy="391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总结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4124" y="404456"/>
            <a:ext cx="491757" cy="23682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7000"/>
              </a:lnSpc>
            </a:pPr>
            <a:r>
              <a:rPr sz="1655" kern="1000" spc="20" dirty="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04</a:t>
            </a:r>
            <a:endParaRPr sz="1655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58520" y="1477010"/>
            <a:ext cx="7197725" cy="239204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本次互联网</a:t>
            </a: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数据库工程作业完成了网站的搭建，网站主要展示人工智能相关的内容，整体而言实现了展示视频、图片、文章，对文章评论、点赞等功能，完成了网站的主体内容，后台实现了对网站资源的管理、对网站用户的管理。然而，本次作业仍然存在一定的缺陷，例如界面设置不够合理，网站设计不够美观，用户密码仍然以明文形式存储，存在安全隐患等。本次工程作业仍然有待后续</a:t>
            </a: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完善。</a:t>
            </a:r>
            <a:endParaRPr lang="zh-CN" altLang="en-US" sz="1340" b="1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92439" y="3453518"/>
            <a:ext cx="5638638" cy="58925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sz="810" kern="8000" spc="160" dirty="0">
                <a:solidFill>
                  <a:srgbClr val="FFFFFF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请在此处点击编辑添加修改文本，请在此处点击编辑添加修改文本。请在此处点击编辑添加修改文本，请在此处点击编辑添加修改文本。请在此处点击编辑添加修改文本，请在此处点击编辑添加修改文本。请在此处点击编辑添加修改文本，请在此处点击编辑添加修改文本。</a:t>
            </a:r>
            <a:endParaRPr sz="810" kern="8000" spc="160" dirty="0">
              <a:solidFill>
                <a:srgbClr val="FFFFFF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55687"/>
            <a:ext cx="9143999" cy="526705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55688"/>
            <a:ext cx="9143999" cy="526705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2892301" y="900370"/>
            <a:ext cx="3334978" cy="33419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646129" y="1657671"/>
            <a:ext cx="1827322" cy="18273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3250040" y="1254635"/>
            <a:ext cx="2619501" cy="2633393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59532" y="2003795"/>
            <a:ext cx="6000297" cy="7143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400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感谢您的观看</a:t>
            </a:r>
            <a:endParaRPr sz="400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240" y="1204908"/>
            <a:ext cx="1611515" cy="6525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-202</a:t>
            </a:r>
            <a:r>
              <a:rPr lang="en-US"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4</a:t>
            </a: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42005" y="3883660"/>
            <a:ext cx="2757805" cy="62674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汇报人：苏长昊</a:t>
            </a:r>
            <a:r>
              <a:rPr lang="en-US" altLang="zh-CN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 </a:t>
            </a:r>
            <a:r>
              <a:rPr lang="zh-CN" altLang="en-US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陈鹏</a:t>
            </a:r>
            <a:r>
              <a:rPr lang="en-US" altLang="zh-CN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 </a:t>
            </a:r>
            <a:r>
              <a:rPr lang="zh-CN" altLang="en-US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张铮</a:t>
            </a:r>
            <a:endParaRPr lang="en-US" altLang="zh-CN" sz="14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专业：信息</a:t>
            </a:r>
            <a:r>
              <a:rPr lang="zh-CN" altLang="en-US" sz="14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安全</a:t>
            </a:r>
            <a:endParaRPr lang="zh-CN" altLang="en-US" sz="14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71"/>
          <a:stretch>
            <a:fillRect/>
          </a:stretch>
        </p:blipFill>
        <p:spPr>
          <a:xfrm>
            <a:off x="0" y="-163958"/>
            <a:ext cx="9144000" cy="296576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163958"/>
            <a:ext cx="9144000" cy="29823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343872" y="151688"/>
            <a:ext cx="2194224" cy="21923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284567" y="2382593"/>
            <a:ext cx="2304863" cy="68174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背景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73277" y="3134894"/>
            <a:ext cx="3535413" cy="25171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Back</a:t>
            </a:r>
            <a:r>
              <a:rPr lang="en-US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ground</a:t>
            </a:r>
            <a:endParaRPr lang="en-US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0" y="401636"/>
            <a:ext cx="1771731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</a:t>
            </a:r>
            <a:r>
              <a:rPr lang="en-US"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 </a:t>
            </a: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01</a:t>
            </a:r>
            <a:endParaRPr sz="300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8">
            <a:alphaModFix amt="85000"/>
          </a:blip>
          <a:stretch>
            <a:fillRect/>
          </a:stretch>
        </p:blipFill>
        <p:spPr>
          <a:xfrm>
            <a:off x="3463277" y="4127774"/>
            <a:ext cx="1947395" cy="48514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67125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p>
            <a:pPr algn="ctr">
              <a:lnSpc>
                <a:spcPct val="98000"/>
              </a:lnSpc>
            </a:pPr>
            <a:r>
              <a:rPr sz="1270" kern="1000" spc="2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READ MORE&gt;&gt;</a:t>
            </a:r>
            <a:endParaRPr sz="1270" kern="1000" spc="2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97769" y="1157155"/>
            <a:ext cx="2846230" cy="1663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2" y="1157154"/>
            <a:ext cx="2847600" cy="16631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270802" y="278043"/>
            <a:ext cx="487143" cy="4867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15317" y="322352"/>
            <a:ext cx="398112" cy="39811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18788" y="396221"/>
            <a:ext cx="1438045" cy="391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背景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18789" y="254905"/>
            <a:ext cx="1307430" cy="14131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en-US" sz="990" kern="1000" spc="2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Back</a:t>
            </a:r>
            <a:r>
              <a:rPr lang="en-US" sz="990" kern="1000" spc="2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ground</a:t>
            </a:r>
            <a:endParaRPr lang="en-US" sz="990" kern="1000" spc="2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91073" y="402994"/>
            <a:ext cx="446600" cy="23682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7000"/>
              </a:lnSpc>
            </a:pPr>
            <a:r>
              <a:rPr sz="1655" kern="1000" spc="20" dirty="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01</a:t>
            </a:r>
            <a:endParaRPr sz="1655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2846232" y="1165869"/>
            <a:ext cx="3450172" cy="1663869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561975" y="3150235"/>
            <a:ext cx="2928620" cy="118872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人工智能正在改变人类生活的方方面面，从日常生活的便捷化到行业效率的大幅提升，是现代科技的重要推动力量。</a:t>
            </a:r>
            <a:endParaRPr lang="zh-CN" altLang="en-US" sz="1340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5152390" y="3230880"/>
            <a:ext cx="3310255" cy="102743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本次作业开发了一个人工智能相关</a:t>
            </a:r>
            <a:r>
              <a:rPr lang="zh-CN" altLang="en-US" sz="1340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网站，本网站立足于当下人工智能的发展现状，旨在普及人工智能的相关知识，帮助大众更快认识人工智能。</a:t>
            </a:r>
            <a:endParaRPr lang="zh-CN" altLang="en-US" sz="1340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232598" y="1713061"/>
            <a:ext cx="2665926" cy="56948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2400" b="1" kern="1000" spc="20" dirty="0"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Maven Pro Bold" panose="02010800040101010101" pitchFamily="1" charset="-122"/>
                <a:cs typeface="Times New Roman" panose="02020603050405020304" pitchFamily="18" charset="0"/>
              </a:rPr>
              <a:t>INTRODUCTION</a:t>
            </a:r>
            <a:endParaRPr sz="2400" b="1" kern="1000" spc="20" dirty="0">
              <a:solidFill>
                <a:srgbClr val="FFFFFF">
                  <a:alpha val="100000"/>
                </a:srgbClr>
              </a:solidFill>
              <a:latin typeface="Times New Roman" panose="02020603050405020304" pitchFamily="18" charset="0"/>
              <a:ea typeface="Maven Pro Bold" panose="02010800040101010101" pitchFamily="1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9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28183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348230" y="164713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948940" y="2406015"/>
            <a:ext cx="3176905" cy="6654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项目分工</a:t>
            </a: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与管理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PART02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3188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270" kern="1000" spc="2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READ MORE&gt;&gt;</a:t>
            </a:r>
            <a:endParaRPr sz="1270" kern="1000" spc="2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3614500" cy="51434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0" y="-1"/>
            <a:ext cx="3623504" cy="514349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73057" y="2179822"/>
            <a:ext cx="1268385" cy="56948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zh-CN" sz="4000" b="1" kern="1000" spc="20" dirty="0">
                <a:solidFill>
                  <a:schemeClr val="tx1">
                    <a:alpha val="100000"/>
                  </a:scheme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项目分工</a:t>
            </a:r>
            <a:endParaRPr lang="zh-CN" sz="4000" b="1" kern="1000" spc="20" dirty="0">
              <a:solidFill>
                <a:schemeClr val="tx1">
                  <a:alpha val="100000"/>
                </a:scheme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4038600" y="857885"/>
            <a:ext cx="4262755" cy="5892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整体框架构建</a:t>
            </a:r>
            <a:r>
              <a:rPr lang="en-US" altLang="zh-CN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                      </a:t>
            </a: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数据库设计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参与前端代码的完善</a:t>
            </a:r>
            <a:r>
              <a:rPr lang="en-US" altLang="zh-CN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          </a:t>
            </a: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参与后端代码的完善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4029660" y="565155"/>
            <a:ext cx="1132014" cy="28735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苏长昊</a:t>
            </a:r>
            <a:endParaRPr lang="zh-CN" altLang="en-US" sz="1340" b="1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4038600" y="2070100"/>
            <a:ext cx="4385310" cy="5892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整体框架构建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后端框架完善、细节优化</a:t>
            </a:r>
            <a:r>
              <a:rPr lang="en-US" altLang="zh-CN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             </a:t>
            </a: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后端代码实现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4029660" y="1777696"/>
            <a:ext cx="1132014" cy="28735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陈鹏</a:t>
            </a:r>
            <a:endParaRPr lang="zh-CN" altLang="en-US" sz="1340" b="1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4076065" y="3333115"/>
            <a:ext cx="4425950" cy="5892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整体框架构建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前端框架完善、细节优化</a:t>
            </a:r>
            <a:r>
              <a:rPr lang="en-US" altLang="zh-CN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            </a:t>
            </a:r>
            <a:r>
              <a:rPr lang="zh-CN" altLang="en-US" sz="1200" kern="8000" spc="16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前端代码实现</a:t>
            </a:r>
            <a:endParaRPr lang="zh-CN" altLang="en-US" sz="1200" kern="8000" spc="16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9"/>
            </p:custDataLst>
          </p:nvPr>
        </p:nvSpPr>
        <p:spPr>
          <a:xfrm>
            <a:off x="4067176" y="3040743"/>
            <a:ext cx="1094498" cy="28735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张</a:t>
            </a:r>
            <a:r>
              <a:rPr lang="zh-CN" altLang="en-US" sz="1340" b="1" kern="2500" spc="50" dirty="0">
                <a:solidFill>
                  <a:srgbClr val="000000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铮</a:t>
            </a:r>
            <a:endParaRPr lang="zh-CN" altLang="en-US" sz="1340" b="1" kern="2500" spc="50" dirty="0">
              <a:solidFill>
                <a:srgbClr val="000000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700000">
            <a:off x="270802" y="278043"/>
            <a:ext cx="487143" cy="4867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15317" y="322352"/>
            <a:ext cx="398112" cy="39811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8788" y="362808"/>
            <a:ext cx="1392969" cy="391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项目管理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7748" y="396220"/>
            <a:ext cx="491757" cy="23682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7000"/>
              </a:lnSpc>
            </a:pPr>
            <a:r>
              <a:rPr sz="1655" kern="1000" spc="20" dirty="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02</a:t>
            </a:r>
            <a:endParaRPr sz="1655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736421" y="3145255"/>
            <a:ext cx="1157233" cy="28735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1340" kern="2500" spc="50" dirty="0">
                <a:solidFill>
                  <a:schemeClr val="bg1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苏长昊</a:t>
            </a:r>
            <a:endParaRPr lang="zh-CN" altLang="en-US" sz="1340" kern="2500" spc="50" dirty="0">
              <a:solidFill>
                <a:schemeClr val="bg1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1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695" y="1035685"/>
            <a:ext cx="4234180" cy="1302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5624195" y="1336675"/>
            <a:ext cx="2804160" cy="2187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我们使用</a:t>
            </a:r>
            <a:r>
              <a:rPr lang="en-US" altLang="zh-CN" sz="1600"/>
              <a:t>Tower</a:t>
            </a:r>
            <a:r>
              <a:rPr lang="zh-CN" altLang="en-US" sz="1600">
                <a:ea typeface="宋体" panose="02010600030101010101" pitchFamily="2" charset="-122"/>
              </a:rPr>
              <a:t>、</a:t>
            </a:r>
            <a:r>
              <a:rPr lang="en-US" altLang="zh-CN" sz="1600">
                <a:sym typeface="+mn-ea"/>
              </a:rPr>
              <a:t>Github</a:t>
            </a:r>
            <a:endParaRPr lang="en-US" altLang="zh-CN" sz="1600">
              <a:sym typeface="+mn-ea"/>
            </a:endParaRPr>
          </a:p>
          <a:p>
            <a:r>
              <a:rPr lang="zh-CN" altLang="en-US" sz="1600"/>
              <a:t>进行项目管理，</a:t>
            </a:r>
            <a:endParaRPr lang="zh-CN" altLang="en-US" sz="1600"/>
          </a:p>
          <a:p>
            <a:r>
              <a:rPr lang="zh-CN" altLang="en-US" sz="1600"/>
              <a:t>协调小组成员工作，</a:t>
            </a:r>
            <a:endParaRPr lang="zh-CN" altLang="en-US" sz="1600"/>
          </a:p>
          <a:p>
            <a:r>
              <a:rPr lang="zh-CN" altLang="en-US" sz="1600"/>
              <a:t>管理项目代码，</a:t>
            </a:r>
            <a:endParaRPr lang="zh-CN" altLang="en-US" sz="1600"/>
          </a:p>
          <a:p>
            <a:r>
              <a:rPr lang="zh-CN" altLang="en-US" sz="1600"/>
              <a:t>项目具体内容详见：</a:t>
            </a:r>
            <a:r>
              <a:rPr lang="en-US" altLang="zh-CN" sz="1600"/>
              <a:t>https://github.com/Cockcrow-s/NKU24-</a:t>
            </a:r>
            <a:endParaRPr lang="en-US" altLang="zh-CN" sz="160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695" y="2486660"/>
            <a:ext cx="4234180" cy="16319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9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28183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3325830" y="154728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258809" y="2429015"/>
            <a:ext cx="2263720" cy="665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项目展示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PART03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3188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270" kern="1000" spc="2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READ MORE&gt;&gt;</a:t>
            </a:r>
            <a:endParaRPr sz="1270" kern="1000" spc="2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52438" y="4366465"/>
            <a:ext cx="2356356" cy="28474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8000"/>
              </a:lnSpc>
            </a:pP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数据库</a:t>
            </a:r>
            <a:r>
              <a:rPr lang="zh-CN" altLang="en-US" sz="199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设计</a:t>
            </a:r>
            <a:endParaRPr lang="zh-CN" altLang="en-US" sz="199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52755" y="419735"/>
            <a:ext cx="7630795" cy="39389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1. </a:t>
            </a:r>
            <a:r>
              <a:rPr lang="zh-CN" altLang="en-US" sz="1400"/>
              <a:t>用户表（</a:t>
            </a:r>
            <a:r>
              <a:rPr lang="en-US" altLang="zh-CN" sz="1400"/>
              <a:t>users</a:t>
            </a:r>
            <a:r>
              <a:rPr lang="zh-CN" altLang="en-US" sz="1400"/>
              <a:t>）</a:t>
            </a:r>
            <a:r>
              <a:rPr lang="en-US" altLang="zh-CN" sz="1400"/>
              <a:t>  id: </a:t>
            </a:r>
            <a:r>
              <a:rPr lang="zh-CN" altLang="en-US" sz="1400"/>
              <a:t>主键，用户</a:t>
            </a:r>
            <a:r>
              <a:rPr lang="en-US" altLang="zh-CN" sz="1400"/>
              <a:t> ID  username: </a:t>
            </a:r>
            <a:r>
              <a:rPr lang="zh-CN" altLang="en-US" sz="1400"/>
              <a:t>用户名</a:t>
            </a:r>
            <a:endParaRPr lang="zh-CN" altLang="en-US" sz="1400"/>
          </a:p>
          <a:p>
            <a:pPr marL="914400" lvl="2" indent="457200"/>
            <a:r>
              <a:rPr lang="en-US" altLang="zh-CN" sz="1400"/>
              <a:t>   email: </a:t>
            </a:r>
            <a:r>
              <a:rPr lang="zh-CN" altLang="en-US" sz="1400"/>
              <a:t>用户邮箱</a:t>
            </a:r>
            <a:r>
              <a:rPr lang="en-US" altLang="zh-CN" sz="1400"/>
              <a:t>  password: </a:t>
            </a:r>
            <a:r>
              <a:rPr lang="zh-CN" altLang="en-US" sz="1400"/>
              <a:t>用户密码</a:t>
            </a:r>
            <a:r>
              <a:rPr lang="en-US" altLang="zh-CN" sz="1400"/>
              <a:t>  </a:t>
            </a:r>
            <a:endParaRPr lang="en-US" altLang="zh-CN" sz="1400"/>
          </a:p>
          <a:p>
            <a:pPr marL="457200" lvl="1" indent="457200"/>
            <a:r>
              <a:rPr lang="en-US" altLang="zh-CN" sz="1400"/>
              <a:t>                created_at: </a:t>
            </a:r>
            <a:r>
              <a:rPr lang="zh-CN" altLang="en-US" sz="1400"/>
              <a:t>用户注册时间</a:t>
            </a:r>
            <a:r>
              <a:rPr lang="en-US" altLang="zh-CN" sz="1400"/>
              <a:t>  updated_at: </a:t>
            </a:r>
            <a:r>
              <a:rPr lang="zh-CN" altLang="en-US" sz="1400"/>
              <a:t>信息更新时间</a:t>
            </a:r>
            <a:endParaRPr lang="zh-CN" altLang="en-US" sz="1400"/>
          </a:p>
          <a:p>
            <a:r>
              <a:rPr lang="en-US" altLang="zh-CN" sz="1400"/>
              <a:t>2. </a:t>
            </a:r>
            <a:r>
              <a:rPr lang="zh-CN" altLang="en-US" sz="1400"/>
              <a:t>管理员表（</a:t>
            </a:r>
            <a:r>
              <a:rPr lang="en-US" altLang="zh-CN" sz="1400"/>
              <a:t>admins</a:t>
            </a:r>
            <a:r>
              <a:rPr lang="zh-CN" altLang="en-US" sz="1400"/>
              <a:t>）</a:t>
            </a:r>
            <a:r>
              <a:rPr lang="en-US" altLang="zh-CN" sz="1400"/>
              <a:t>id: </a:t>
            </a:r>
            <a:r>
              <a:rPr lang="zh-CN" altLang="en-US" sz="1400"/>
              <a:t>主键，管理员</a:t>
            </a:r>
            <a:r>
              <a:rPr lang="en-US" altLang="zh-CN" sz="1400"/>
              <a:t> ID     username: </a:t>
            </a:r>
            <a:r>
              <a:rPr lang="zh-CN" altLang="en-US" sz="1400"/>
              <a:t>管理员用户名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                                           email:</a:t>
            </a:r>
            <a:r>
              <a:rPr lang="zh-CN" altLang="en-US" sz="1400"/>
              <a:t>管理员邮箱</a:t>
            </a:r>
            <a:r>
              <a:rPr lang="en-US" altLang="zh-CN" sz="1400"/>
              <a:t>         password: </a:t>
            </a:r>
            <a:r>
              <a:rPr lang="zh-CN" altLang="en-US" sz="1400"/>
              <a:t>管理员密码</a:t>
            </a:r>
            <a:r>
              <a:rPr lang="en-US" altLang="zh-CN" sz="1400"/>
              <a:t>		                                                	                     created_at: </a:t>
            </a:r>
            <a:r>
              <a:rPr lang="zh-CN" altLang="en-US" sz="1400"/>
              <a:t>创建时间</a:t>
            </a:r>
            <a:r>
              <a:rPr lang="en-US" altLang="zh-CN" sz="1400"/>
              <a:t>updated_at: </a:t>
            </a:r>
            <a:r>
              <a:rPr lang="zh-CN" altLang="en-US" sz="1400"/>
              <a:t>信息更新时间</a:t>
            </a:r>
            <a:endParaRPr lang="zh-CN" altLang="en-US" sz="1400"/>
          </a:p>
          <a:p>
            <a:r>
              <a:rPr lang="en-US" altLang="zh-CN" sz="1400"/>
              <a:t>3. </a:t>
            </a:r>
            <a:r>
              <a:rPr lang="zh-CN" altLang="en-US" sz="1400"/>
              <a:t>文章表（</a:t>
            </a:r>
            <a:r>
              <a:rPr lang="en-US" altLang="zh-CN" sz="1400"/>
              <a:t>articles</a:t>
            </a:r>
            <a:r>
              <a:rPr lang="zh-CN" altLang="en-US" sz="1400"/>
              <a:t>）</a:t>
            </a:r>
            <a:r>
              <a:rPr lang="en-US" altLang="zh-CN" sz="1400"/>
              <a:t>      id: </a:t>
            </a:r>
            <a:r>
              <a:rPr lang="zh-CN" altLang="en-US" sz="1400"/>
              <a:t>主键，文章</a:t>
            </a:r>
            <a:r>
              <a:rPr lang="en-US" altLang="zh-CN" sz="1400"/>
              <a:t> ID      title: </a:t>
            </a:r>
            <a:r>
              <a:rPr lang="zh-CN" altLang="en-US" sz="1400"/>
              <a:t>标题</a:t>
            </a:r>
            <a:r>
              <a:rPr lang="en-US" altLang="zh-CN" sz="1400"/>
              <a:t>  </a:t>
            </a:r>
            <a:endParaRPr lang="en-US" altLang="zh-CN" sz="1400"/>
          </a:p>
          <a:p>
            <a:r>
              <a:rPr lang="en-US" altLang="zh-CN" sz="1400"/>
              <a:t> 		content_url: </a:t>
            </a:r>
            <a:r>
              <a:rPr lang="zh-CN" altLang="en-US" sz="1400"/>
              <a:t>文章内容的本地文件路径或</a:t>
            </a:r>
            <a:r>
              <a:rPr lang="en-US" altLang="zh-CN" sz="1400"/>
              <a:t> URL</a:t>
            </a:r>
            <a:endParaRPr lang="en-US" altLang="zh-CN" sz="1400"/>
          </a:p>
          <a:p>
            <a:pPr marL="1371600" lvl="3" indent="457200"/>
            <a:r>
              <a:rPr lang="en-US" altLang="zh-CN" sz="1400"/>
              <a:t>created_at: </a:t>
            </a:r>
            <a:r>
              <a:rPr lang="zh-CN" altLang="en-US" sz="1400"/>
              <a:t>文章创建时间</a:t>
            </a:r>
            <a:r>
              <a:rPr lang="en-US" altLang="zh-CN" sz="1400"/>
              <a:t>   updated_at: </a:t>
            </a:r>
            <a:r>
              <a:rPr lang="zh-CN" altLang="en-US" sz="1400"/>
              <a:t>文章更新时间</a:t>
            </a:r>
            <a:endParaRPr lang="zh-CN" altLang="en-US" sz="1400"/>
          </a:p>
          <a:p>
            <a:r>
              <a:rPr lang="en-US" altLang="zh-CN" sz="1400"/>
              <a:t>4. </a:t>
            </a:r>
            <a:r>
              <a:rPr lang="zh-CN" altLang="en-US" sz="1400"/>
              <a:t>视频表（</a:t>
            </a:r>
            <a:r>
              <a:rPr lang="en-US" altLang="zh-CN" sz="1400"/>
              <a:t>videos</a:t>
            </a:r>
            <a:r>
              <a:rPr lang="zh-CN" altLang="en-US" sz="1400"/>
              <a:t>）</a:t>
            </a:r>
            <a:r>
              <a:rPr lang="en-US" altLang="zh-CN" sz="1400"/>
              <a:t>   	id: </a:t>
            </a:r>
            <a:r>
              <a:rPr lang="zh-CN" altLang="en-US" sz="1400"/>
              <a:t>主键，视频</a:t>
            </a:r>
            <a:r>
              <a:rPr lang="en-US" altLang="zh-CN" sz="1400"/>
              <a:t> ID    title: </a:t>
            </a:r>
            <a:r>
              <a:rPr lang="zh-CN" altLang="en-US" sz="1400"/>
              <a:t>视频标题</a:t>
            </a:r>
            <a:r>
              <a:rPr lang="en-US" altLang="zh-CN" sz="1400"/>
              <a:t>     url: </a:t>
            </a:r>
            <a:r>
              <a:rPr lang="zh-CN" altLang="en-US" sz="1400"/>
              <a:t>视频存储路径或</a:t>
            </a:r>
            <a:r>
              <a:rPr lang="en-US" altLang="zh-CN" sz="1400"/>
              <a:t> URL</a:t>
            </a:r>
            <a:endParaRPr lang="en-US" altLang="zh-CN" sz="1400"/>
          </a:p>
          <a:p>
            <a:r>
              <a:rPr lang="en-US" altLang="zh-CN" sz="1400"/>
              <a:t>                                              description: </a:t>
            </a:r>
            <a:r>
              <a:rPr lang="zh-CN" altLang="en-US" sz="1400"/>
              <a:t>视频描述</a:t>
            </a:r>
            <a:r>
              <a:rPr lang="en-US" altLang="zh-CN" sz="1400"/>
              <a:t>         created_at: </a:t>
            </a:r>
            <a:r>
              <a:rPr lang="zh-CN" altLang="en-US" sz="1400"/>
              <a:t>视频上传时间</a:t>
            </a:r>
            <a:endParaRPr lang="zh-CN" altLang="en-US" sz="1400"/>
          </a:p>
          <a:p>
            <a:r>
              <a:rPr lang="en-US" altLang="zh-CN" sz="1400"/>
              <a:t>5. </a:t>
            </a:r>
            <a:r>
              <a:rPr lang="zh-CN" altLang="en-US" sz="1400"/>
              <a:t>图片表（</a:t>
            </a:r>
            <a:r>
              <a:rPr lang="en-US" altLang="zh-CN" sz="1400"/>
              <a:t>images</a:t>
            </a:r>
            <a:r>
              <a:rPr lang="zh-CN" altLang="en-US" sz="1400"/>
              <a:t>）</a:t>
            </a:r>
            <a:r>
              <a:rPr lang="en-US" altLang="zh-CN" sz="1400"/>
              <a:t>       id: </a:t>
            </a:r>
            <a:r>
              <a:rPr lang="zh-CN" altLang="en-US" sz="1400"/>
              <a:t>主键，图片</a:t>
            </a:r>
            <a:r>
              <a:rPr lang="en-US" altLang="zh-CN" sz="1400"/>
              <a:t> ID   url: </a:t>
            </a:r>
            <a:r>
              <a:rPr lang="zh-CN" altLang="en-US" sz="1400"/>
              <a:t>图片存储路径或</a:t>
            </a:r>
            <a:r>
              <a:rPr lang="en-US" altLang="zh-CN" sz="1400"/>
              <a:t> URL</a:t>
            </a:r>
            <a:endParaRPr lang="en-US" altLang="zh-CN" sz="1400"/>
          </a:p>
          <a:p>
            <a:pPr marL="1371600" lvl="3" indent="457200"/>
            <a:r>
              <a:rPr lang="en-US" altLang="zh-CN" sz="1400"/>
              <a:t>description: </a:t>
            </a:r>
            <a:r>
              <a:rPr lang="zh-CN" altLang="en-US" sz="1400"/>
              <a:t>图片描述</a:t>
            </a:r>
            <a:r>
              <a:rPr lang="en-US" altLang="zh-CN" sz="1400"/>
              <a:t>         created_at: </a:t>
            </a:r>
            <a:r>
              <a:rPr lang="zh-CN" altLang="en-US" sz="1400"/>
              <a:t>图片上传时间</a:t>
            </a:r>
            <a:endParaRPr lang="zh-CN" altLang="en-US" sz="1400"/>
          </a:p>
          <a:p>
            <a:r>
              <a:rPr lang="en-US" altLang="zh-CN" sz="1400"/>
              <a:t>6. </a:t>
            </a:r>
            <a:r>
              <a:rPr lang="zh-CN" altLang="en-US" sz="1400"/>
              <a:t>视频评论表（</a:t>
            </a:r>
            <a:r>
              <a:rPr lang="en-US" altLang="zh-CN" sz="1400"/>
              <a:t>video_comments</a:t>
            </a:r>
            <a:r>
              <a:rPr lang="zh-CN" altLang="en-US" sz="1400"/>
              <a:t>）</a:t>
            </a:r>
            <a:r>
              <a:rPr lang="en-US" altLang="zh-CN" sz="1400"/>
              <a:t>id: </a:t>
            </a:r>
            <a:r>
              <a:rPr lang="zh-CN" altLang="en-US" sz="1400"/>
              <a:t>主键，评论</a:t>
            </a:r>
            <a:r>
              <a:rPr lang="en-US" altLang="zh-CN" sz="1400"/>
              <a:t> IDcontent: </a:t>
            </a:r>
            <a:r>
              <a:rPr lang="zh-CN" altLang="en-US" sz="1400"/>
              <a:t>评论内容</a:t>
            </a:r>
            <a:r>
              <a:rPr lang="en-US" altLang="zh-CN" sz="1400"/>
              <a:t>     created_at: </a:t>
            </a:r>
            <a:r>
              <a:rPr lang="zh-CN" altLang="en-US" sz="1400"/>
              <a:t>评论时间</a:t>
            </a:r>
            <a:r>
              <a:rPr lang="en-US" altLang="zh-CN" sz="1400"/>
              <a:t> 			                     video_id: </a:t>
            </a:r>
            <a:r>
              <a:rPr lang="zh-CN" altLang="en-US" sz="1400"/>
              <a:t>外键，关联到</a:t>
            </a:r>
            <a:r>
              <a:rPr lang="en-US" altLang="zh-CN" sz="1400"/>
              <a:t> videos </a:t>
            </a:r>
            <a:r>
              <a:rPr lang="zh-CN" altLang="en-US" sz="1400"/>
              <a:t>表的</a:t>
            </a:r>
            <a:r>
              <a:rPr lang="en-US" altLang="zh-CN" sz="1400"/>
              <a:t> id</a:t>
            </a:r>
            <a:endParaRPr lang="en-US" altLang="zh-CN" sz="1400"/>
          </a:p>
          <a:p>
            <a:pPr marL="1828800" lvl="4" indent="457200"/>
            <a:r>
              <a:rPr lang="en-US" altLang="zh-CN" sz="1400"/>
              <a:t>          user_id: </a:t>
            </a:r>
            <a:r>
              <a:rPr lang="zh-CN" altLang="en-US" sz="1400"/>
              <a:t>外键，关联到</a:t>
            </a:r>
            <a:r>
              <a:rPr lang="en-US" altLang="zh-CN" sz="1400"/>
              <a:t> users </a:t>
            </a:r>
            <a:r>
              <a:rPr lang="zh-CN" altLang="en-US" sz="1400"/>
              <a:t>表的</a:t>
            </a:r>
            <a:r>
              <a:rPr lang="en-US" altLang="zh-CN" sz="1400"/>
              <a:t> id</a:t>
            </a:r>
            <a:r>
              <a:rPr lang="zh-CN" altLang="en-US" sz="1400"/>
              <a:t>，表示评论者</a:t>
            </a:r>
            <a:endParaRPr lang="zh-CN" altLang="en-US" sz="1400"/>
          </a:p>
          <a:p>
            <a:endParaRPr lang="en-US" altLang="zh-CN" sz="14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10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11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12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13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14.xml><?xml version="1.0" encoding="utf-8"?>
<p:tagLst xmlns:p="http://schemas.openxmlformats.org/presentationml/2006/main">
  <p:tag name="KSO_WM_DIAGRAM_VIRTUALLY_FRAME" val="{&quot;height&quot;:96.0503937007874,&quot;left&quot;:40.50181102362205,&quot;top&quot;:248.05,&quot;width&quot;:630.7234645669291}"/>
</p:tagLst>
</file>

<file path=ppt/tags/tag15.xml><?xml version="1.0" encoding="utf-8"?>
<p:tagLst xmlns:p="http://schemas.openxmlformats.org/presentationml/2006/main">
  <p:tag name="KSO_WM_DIAGRAM_VIRTUALLY_FRAME" val="{&quot;height&quot;:96.0503937007874,&quot;left&quot;:40.50181102362205,&quot;top&quot;:248.05,&quot;width&quot;:630.7234645669291}"/>
</p:tagLst>
</file>

<file path=ppt/tags/tag16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17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18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19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2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20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21.xml><?xml version="1.0" encoding="utf-8"?>
<p:tagLst xmlns:p="http://schemas.openxmlformats.org/presentationml/2006/main">
  <p:tag name="KSO_WM_DIAGRAM_VIRTUALLY_FRAME" val="{&quot;height&quot;:321.5164566929134,&quot;left&quot;:317.29606299212594,&quot;top&quot;:30.9003937007874,&quot;width&quot;:352.1539370078741}"/>
</p:tagLst>
</file>

<file path=ppt/tags/tag22.xml><?xml version="1.0" encoding="utf-8"?>
<p:tagLst xmlns:p="http://schemas.openxmlformats.org/presentationml/2006/main">
  <p:tag name="KSO_WM_DIAGRAM_VIRTUALLY_FRAME" val="{&quot;height&quot;:238.30062992125983,&quot;left&quot;:72.33590551181105,&quot;top&quot;:226.39141732283466,&quot;width&quot;:452.29669291338575}"/>
</p:tagLst>
</file>

<file path=ppt/tags/tag3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4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5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6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7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8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ags/tag9.xml><?xml version="1.0" encoding="utf-8"?>
<p:tagLst xmlns:p="http://schemas.openxmlformats.org/presentationml/2006/main">
  <p:tag name="KSO_WM_DIAGRAM_VIRTUALLY_FRAME" val="{&quot;height&quot;:283.2012598425197,&quot;left&quot;:356.7373228346456,&quot;top&quot;:60.223543307086615,&quot;width&quot;:274.0951181102362}"/>
</p:tagLst>
</file>

<file path=ppt/theme/theme1.xml><?xml version="1.0" encoding="utf-8"?>
<a:theme xmlns:a="http://schemas.openxmlformats.org/drawingml/2006/main" name="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0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1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3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3188</Words>
  <Application>WPS 演示</Application>
  <PresentationFormat>全屏显示(16:9)</PresentationFormat>
  <Paragraphs>190</Paragraphs>
  <Slides>25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14</vt:i4>
      </vt:variant>
      <vt:variant>
        <vt:lpstr>幻灯片标题</vt:lpstr>
      </vt:variant>
      <vt:variant>
        <vt:i4>25</vt:i4>
      </vt:variant>
    </vt:vector>
  </HeadingPairs>
  <TitlesOfParts>
    <vt:vector size="52" baseType="lpstr">
      <vt:lpstr>Arial</vt:lpstr>
      <vt:lpstr>宋体</vt:lpstr>
      <vt:lpstr>Wingdings</vt:lpstr>
      <vt:lpstr>创客贴综艺体常规</vt:lpstr>
      <vt:lpstr>方正公文小标宋</vt:lpstr>
      <vt:lpstr>Monoton</vt:lpstr>
      <vt:lpstr>Times New Roman</vt:lpstr>
      <vt:lpstr>Maven Pro Bold</vt:lpstr>
      <vt:lpstr>Noto Sans S Chinese Medium</vt:lpstr>
      <vt:lpstr>微软雅黑</vt:lpstr>
      <vt:lpstr>Arial Unicode MS</vt:lpstr>
      <vt:lpstr>等线</vt:lpstr>
      <vt:lpstr>Calibri</vt:lpstr>
      <vt:lpstr>unioffice Theme</vt:lpstr>
      <vt:lpstr>1_unioffice Theme</vt:lpstr>
      <vt:lpstr>2_unioffice Theme</vt:lpstr>
      <vt:lpstr>5_unioffice Theme</vt:lpstr>
      <vt:lpstr>4_unioffice Theme</vt:lpstr>
      <vt:lpstr>6_unioffice Theme</vt:lpstr>
      <vt:lpstr>7_unioffice Theme</vt:lpstr>
      <vt:lpstr>8_unioffice Theme</vt:lpstr>
      <vt:lpstr>9_unioffice Theme</vt:lpstr>
      <vt:lpstr>10_unioffice Theme</vt:lpstr>
      <vt:lpstr>11_unioffice Theme</vt:lpstr>
      <vt:lpstr>3_unioffice Theme</vt:lpstr>
      <vt:lpstr>12_unioffice Theme</vt:lpstr>
      <vt:lpstr>13_unioffice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FoxyUtils ehf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时间·永恒</cp:lastModifiedBy>
  <cp:revision>20</cp:revision>
  <dcterms:created xsi:type="dcterms:W3CDTF">2024-12-19T12:06:00Z</dcterms:created>
  <dcterms:modified xsi:type="dcterms:W3CDTF">2024-12-22T01:48:41Z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20787272F34B4C9CB3E34225B942CC81_13</vt:lpwstr>
  </property>
  <property fmtid="{D5CDD505-2E9C-101B-9397-08002B2CF9AE}" pid="3" name="KSOProductBuildVer">
    <vt:lpwstr>2052-12.1.0.19302</vt:lpwstr>
  </property>
</Properties>
</file>